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706100" cy="7569200"/>
  <p:notesSz cx="107061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363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957" y="2346452"/>
            <a:ext cx="9100185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915" y="4238752"/>
            <a:ext cx="749427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24E5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24E5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24E5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305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3641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24E5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706100" cy="7553325"/>
          </a:xfrm>
          <a:custGeom>
            <a:avLst/>
            <a:gdLst/>
            <a:ahLst/>
            <a:cxnLst/>
            <a:rect l="l" t="t" r="r" b="b"/>
            <a:pathLst>
              <a:path w="10706100" h="7553325">
                <a:moveTo>
                  <a:pt x="10706100" y="7553325"/>
                </a:moveTo>
                <a:lnTo>
                  <a:pt x="0" y="7553325"/>
                </a:lnTo>
                <a:lnTo>
                  <a:pt x="0" y="0"/>
                </a:lnTo>
                <a:lnTo>
                  <a:pt x="10706100" y="0"/>
                </a:lnTo>
                <a:lnTo>
                  <a:pt x="10706100" y="7553325"/>
                </a:lnTo>
                <a:close/>
              </a:path>
            </a:pathLst>
          </a:custGeom>
          <a:solidFill>
            <a:srgbClr val="F9CB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1257935"/>
            <a:ext cx="8902700" cy="86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24E5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1550" y="2367902"/>
            <a:ext cx="8763000" cy="368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24E5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40074" y="7039356"/>
            <a:ext cx="342595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305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8392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4605375" y="2424425"/>
            <a:ext cx="1013400" cy="3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III YEAR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1498973" y="2842925"/>
            <a:ext cx="7473900" cy="1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SEMESTER-V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endParaRPr sz="27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Paper – V: (INORGANIC, PHYSICAL &amp; ORGANIC CHEMISTRY)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 txBox="1"/>
          <p:nvPr/>
        </p:nvSpPr>
        <p:spPr>
          <a:xfrm>
            <a:off x="2117174" y="4248125"/>
            <a:ext cx="6596519" cy="2618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L="254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37751C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rPr lang="en-US" sz="2000" b="1" dirty="0" err="1">
                <a:solidFill>
                  <a:srgbClr val="341B74"/>
                </a:solidFill>
                <a:latin typeface="Arial"/>
                <a:ea typeface="Arial"/>
                <a:cs typeface="Arial"/>
                <a:sym typeface="Arial"/>
              </a:rPr>
              <a:t>Medavarapu</a:t>
            </a:r>
            <a:r>
              <a:rPr lang="en-US" sz="2000" b="1" dirty="0">
                <a:solidFill>
                  <a:srgbClr val="341B74"/>
                </a:solidFill>
                <a:latin typeface="Arial"/>
                <a:ea typeface="Arial"/>
                <a:cs typeface="Arial"/>
                <a:sym typeface="Arial"/>
              </a:rPr>
              <a:t> Sri Teja B Venkata Ratnam. </a:t>
            </a:r>
            <a:r>
              <a:rPr lang="en-US" sz="2000" b="1" dirty="0" err="1">
                <a:solidFill>
                  <a:srgbClr val="341B74"/>
                </a:solidFill>
                <a:latin typeface="Arial"/>
                <a:ea typeface="Arial"/>
                <a:cs typeface="Arial"/>
                <a:sym typeface="Arial"/>
              </a:rPr>
              <a:t>M.Sc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431800" marR="419100" lvl="0" indent="-11430" algn="ctr" rtl="0">
              <a:lnSpc>
                <a:spcPct val="277500"/>
              </a:lnSpc>
              <a:spcBef>
                <a:spcPts val="71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341B74"/>
                </a:solidFill>
                <a:latin typeface="Arial"/>
                <a:ea typeface="Arial"/>
                <a:cs typeface="Arial"/>
                <a:sym typeface="Arial"/>
              </a:rPr>
              <a:t>Guest Faculty in Chemistry  </a:t>
            </a:r>
            <a:endParaRPr sz="2000" b="1" dirty="0">
              <a:solidFill>
                <a:srgbClr val="341B7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419100" lvl="0" indent="-11430" algn="ctr" rtl="0">
              <a:lnSpc>
                <a:spcPct val="277500"/>
              </a:lnSpc>
              <a:spcBef>
                <a:spcPts val="71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341B74"/>
                </a:solidFill>
                <a:latin typeface="Arial"/>
                <a:ea typeface="Arial"/>
                <a:cs typeface="Arial"/>
                <a:sym typeface="Arial"/>
              </a:rPr>
              <a:t>P. R. Government College (A),Kakinada.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528B24-F78F-4362-A1CC-405E2E458072}"/>
              </a:ext>
            </a:extLst>
          </p:cNvPr>
          <p:cNvSpPr txBox="1"/>
          <p:nvPr/>
        </p:nvSpPr>
        <p:spPr>
          <a:xfrm>
            <a:off x="0" y="1095494"/>
            <a:ext cx="107061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rgbClr val="731B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ea typeface="Arial"/>
                <a:cs typeface="Arial"/>
                <a:sym typeface="Arial"/>
              </a:rPr>
              <a:t>UNIT- V. Thermodynamics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207898"/>
            <a:ext cx="7429500" cy="149034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41300" marR="5080" indent="-228600">
              <a:lnSpc>
                <a:spcPct val="115399"/>
              </a:lnSpc>
              <a:spcBef>
                <a:spcPts val="10"/>
              </a:spcBef>
              <a:buFont typeface="Arial"/>
              <a:buChar char="●"/>
              <a:tabLst>
                <a:tab pos="241300" algn="l"/>
              </a:tabLst>
            </a:pP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If work is done by the surroundings on this  system </a:t>
            </a:r>
            <a:r>
              <a:rPr sz="2600" dirty="0">
                <a:solidFill>
                  <a:srgbClr val="124E5C"/>
                </a:solidFill>
                <a:latin typeface="Verdana"/>
                <a:cs typeface="Verdana"/>
              </a:rPr>
              <a:t>w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is taken as</a:t>
            </a:r>
            <a:r>
              <a:rPr sz="2600" spc="-4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positive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U=q+w</a:t>
            </a:r>
            <a:endParaRPr sz="2600">
              <a:latin typeface="Verdana"/>
              <a:cs typeface="Verdana"/>
            </a:endParaRPr>
          </a:p>
          <a:p>
            <a:pPr marL="356870">
              <a:lnSpc>
                <a:spcPct val="100000"/>
              </a:lnSpc>
              <a:spcBef>
                <a:spcPts val="585"/>
              </a:spcBef>
            </a:pPr>
            <a:r>
              <a:rPr sz="2600" dirty="0">
                <a:solidFill>
                  <a:srgbClr val="124E5C"/>
                </a:solidFill>
                <a:latin typeface="Verdana"/>
                <a:cs typeface="Verdana"/>
              </a:rPr>
              <a:t>(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compression of </a:t>
            </a:r>
            <a:r>
              <a:rPr sz="2600" dirty="0">
                <a:solidFill>
                  <a:srgbClr val="124E5C"/>
                </a:solidFill>
                <a:latin typeface="Verdana"/>
                <a:cs typeface="Verdana"/>
              </a:rPr>
              <a:t>a</a:t>
            </a:r>
            <a:r>
              <a:rPr sz="2600" spc="-2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gas)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5044427"/>
            <a:ext cx="674052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15399"/>
              </a:lnSpc>
              <a:spcBef>
                <a:spcPts val="100"/>
              </a:spcBef>
              <a:buFont typeface="Arial"/>
              <a:buChar char="●"/>
              <a:tabLst>
                <a:tab pos="241300" algn="l"/>
              </a:tabLst>
            </a:pP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If work is done by the system on the  surroundings </a:t>
            </a:r>
            <a:r>
              <a:rPr sz="2600" dirty="0">
                <a:solidFill>
                  <a:srgbClr val="124E5C"/>
                </a:solidFill>
                <a:latin typeface="Verdana"/>
                <a:cs typeface="Verdana"/>
              </a:rPr>
              <a:t>w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is taken as negative so  that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U=q-w </a:t>
            </a:r>
            <a:r>
              <a:rPr sz="2600" dirty="0">
                <a:solidFill>
                  <a:srgbClr val="124E5C"/>
                </a:solidFill>
                <a:latin typeface="Verdana"/>
                <a:cs typeface="Verdana"/>
              </a:rPr>
              <a:t>(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expansion of</a:t>
            </a:r>
            <a:r>
              <a:rPr sz="2600" spc="-3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gas)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1495488"/>
            <a:ext cx="232092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u="heavy" spc="-875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500" b="1" u="heavy" spc="-5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Enthalpy:-</a:t>
            </a:r>
            <a:endParaRPr sz="35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2667635"/>
            <a:ext cx="8585835" cy="254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1155" algn="just">
              <a:lnSpc>
                <a:spcPct val="114599"/>
              </a:lnSpc>
              <a:spcBef>
                <a:spcPts val="100"/>
              </a:spcBef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Like internal energy enthalpy is also a heat or</a:t>
            </a:r>
            <a:r>
              <a:rPr sz="2400" spc="-10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energy  term so that we can measure the change in enthalpy  only.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Verdana"/>
              <a:cs typeface="Verdana"/>
            </a:endParaRPr>
          </a:p>
          <a:p>
            <a:pPr marL="12700" marR="5080">
              <a:lnSpc>
                <a:spcPct val="114599"/>
              </a:lnSpc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The total amount of heat content or energy of a</a:t>
            </a:r>
            <a:r>
              <a:rPr sz="2400" spc="-10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system  at constant pressure is called as</a:t>
            </a:r>
            <a:r>
              <a:rPr sz="2400" spc="-2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enthalpy.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838835"/>
            <a:ext cx="8565515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599"/>
              </a:lnSpc>
              <a:spcBef>
                <a:spcPts val="100"/>
              </a:spcBef>
            </a:pPr>
            <a:r>
              <a:rPr dirty="0"/>
              <a:t>Suppose a system of volume VA expands to volume VB  at constant pressure then the work done by the</a:t>
            </a:r>
            <a:r>
              <a:rPr spc="-100" dirty="0"/>
              <a:t> </a:t>
            </a:r>
            <a:r>
              <a:rPr dirty="0"/>
              <a:t>system  will be given</a:t>
            </a:r>
            <a:r>
              <a:rPr spc="-5" dirty="0"/>
              <a:t> </a:t>
            </a:r>
            <a:r>
              <a:rPr dirty="0"/>
              <a:t>by</a:t>
            </a:r>
          </a:p>
          <a:p>
            <a:pPr marL="12700" algn="just">
              <a:lnSpc>
                <a:spcPct val="100000"/>
              </a:lnSpc>
              <a:spcBef>
                <a:spcPts val="420"/>
              </a:spcBef>
              <a:tabLst>
                <a:tab pos="3952240" algn="l"/>
              </a:tabLst>
            </a:pPr>
            <a:r>
              <a:rPr dirty="0"/>
              <a:t>W=-P(VB-VA)</a:t>
            </a:r>
            <a:r>
              <a:rPr u="heavy" dirty="0">
                <a:uFill>
                  <a:solidFill>
                    <a:srgbClr val="114D5B"/>
                  </a:solidFill>
                </a:uFill>
              </a:rPr>
              <a:t> 	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952379"/>
            <a:ext cx="5864860" cy="350329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From internal energy</a:t>
            </a:r>
            <a:r>
              <a:rPr sz="2400" spc="-2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definition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U=q-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p(VB-VA)</a:t>
            </a:r>
            <a:endParaRPr sz="2400">
              <a:latin typeface="Verdana"/>
              <a:cs typeface="Verdana"/>
            </a:endParaRPr>
          </a:p>
          <a:p>
            <a:pPr marL="12700" marR="2578735">
              <a:lnSpc>
                <a:spcPct val="229199"/>
              </a:lnSpc>
              <a:spcBef>
                <a:spcPts val="215"/>
              </a:spcBef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UB-UA=q-pVB+pVA  UB+pVB=q+UA+pVA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5657850" algn="l"/>
              </a:tabLst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(UB+pVB)-(UA+pVA)=q</a:t>
            </a:r>
            <a:r>
              <a:rPr sz="2400" u="heavy" dirty="0">
                <a:solidFill>
                  <a:srgbClr val="124E5C"/>
                </a:solidFill>
                <a:uFill>
                  <a:solidFill>
                    <a:srgbClr val="114D5B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2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1311275"/>
            <a:ext cx="748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143188"/>
            <a:ext cx="8383270" cy="3893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U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is change in internal</a:t>
            </a:r>
            <a:r>
              <a:rPr sz="2400" spc="-1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energy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Verdana"/>
              <a:cs typeface="Verdana"/>
            </a:endParaRPr>
          </a:p>
          <a:p>
            <a:pPr marL="12700" marR="286385">
              <a:lnSpc>
                <a:spcPct val="114599"/>
              </a:lnSpc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VA and VB are volumes of the system at state A</a:t>
            </a:r>
            <a:r>
              <a:rPr sz="2400" spc="-10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and  State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B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Verdana"/>
              <a:cs typeface="Verdana"/>
            </a:endParaRPr>
          </a:p>
          <a:p>
            <a:pPr marL="12700" marR="5080">
              <a:lnSpc>
                <a:spcPct val="114599"/>
              </a:lnSpc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UA and UB are internal energies in state A and state</a:t>
            </a:r>
            <a:r>
              <a:rPr sz="2400" spc="-10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B  P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pressure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q amount of heat</a:t>
            </a:r>
            <a:r>
              <a:rPr sz="2400" spc="-1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absorbed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/>
              <a:t>The quantity U+PV is known as enthalpy of the</a:t>
            </a:r>
            <a:r>
              <a:rPr spc="-100" dirty="0"/>
              <a:t> </a:t>
            </a:r>
            <a:r>
              <a:rPr dirty="0"/>
              <a:t>system  and is denoted by</a:t>
            </a:r>
            <a:r>
              <a:rPr u="heavy" spc="-15" dirty="0">
                <a:uFill>
                  <a:solidFill>
                    <a:srgbClr val="124E5C"/>
                  </a:solidFill>
                </a:uFill>
              </a:rPr>
              <a:t> </a:t>
            </a:r>
            <a:r>
              <a:rPr b="1" u="heavy" spc="10" dirty="0">
                <a:uFill>
                  <a:solidFill>
                    <a:srgbClr val="124E5C"/>
                  </a:solidFill>
                </a:uFill>
                <a:latin typeface="Verdana"/>
                <a:cs typeface="Verdana"/>
              </a:rPr>
              <a:t>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987675"/>
            <a:ext cx="8858885" cy="302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4980" algn="l"/>
              </a:tabLst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It	represents the total energy stored in the</a:t>
            </a:r>
            <a:r>
              <a:rPr sz="2400" spc="-5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system.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Verdana"/>
              <a:cs typeface="Verdana"/>
            </a:endParaRPr>
          </a:p>
          <a:p>
            <a:pPr marL="12700" marR="5080">
              <a:lnSpc>
                <a:spcPct val="114599"/>
              </a:lnSpc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In the above expression U P V are definite quantities so  that H is also definite quantity so that change in</a:t>
            </a:r>
            <a:r>
              <a:rPr sz="2400" spc="-10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enthalpy  is given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by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4130040" algn="l"/>
              </a:tabLst>
            </a:pP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HA-HB=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H=q</a:t>
            </a:r>
            <a:r>
              <a:rPr sz="2400" u="heavy" spc="-5" dirty="0">
                <a:solidFill>
                  <a:srgbClr val="124E5C"/>
                </a:solidFill>
                <a:uFill>
                  <a:solidFill>
                    <a:srgbClr val="114D5B"/>
                  </a:solidFill>
                </a:uFill>
                <a:latin typeface="Verdana"/>
                <a:cs typeface="Verdana"/>
              </a:rPr>
              <a:t> 	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3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5888"/>
            <a:ext cx="4370705" cy="471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0040" algn="l"/>
              </a:tabLst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HA-HB=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H=q </a:t>
            </a:r>
            <a:r>
              <a:rPr sz="2400" u="heavy" dirty="0">
                <a:solidFill>
                  <a:srgbClr val="124E5C"/>
                </a:solidFill>
                <a:uFill>
                  <a:solidFill>
                    <a:srgbClr val="114D5B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spc="-340" dirty="0">
                <a:solidFill>
                  <a:srgbClr val="124E5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3</a:t>
            </a:r>
            <a:endParaRPr sz="2400">
              <a:latin typeface="Verdana"/>
              <a:cs typeface="Verdana"/>
            </a:endParaRPr>
          </a:p>
          <a:p>
            <a:pPr marL="12700" marR="341630" algn="just">
              <a:lnSpc>
                <a:spcPct val="287100"/>
              </a:lnSpc>
            </a:pP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H=(UB+pVB)-(UA+pVA)  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H=(UB-UA)+(pVB+pVA)  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H=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U+p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V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616561"/>
            <a:ext cx="7007859" cy="106743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1300" marR="5080" indent="-228600">
              <a:lnSpc>
                <a:spcPct val="116500"/>
              </a:lnSpc>
              <a:spcBef>
                <a:spcPts val="310"/>
              </a:spcBef>
              <a:buFont typeface="Arial"/>
              <a:buChar char="●"/>
              <a:tabLst>
                <a:tab pos="241300" algn="l"/>
              </a:tabLst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If the quantity 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H=+ve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then the reaction</a:t>
            </a:r>
            <a:r>
              <a:rPr sz="2400" spc="-7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is  endothermic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4274036"/>
            <a:ext cx="6896734" cy="106743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1300" marR="5080" indent="-228600">
              <a:lnSpc>
                <a:spcPct val="116500"/>
              </a:lnSpc>
              <a:spcBef>
                <a:spcPts val="310"/>
              </a:spcBef>
              <a:buFont typeface="Arial"/>
              <a:buChar char="●"/>
              <a:tabLst>
                <a:tab pos="241300" algn="l"/>
              </a:tabLst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If the quantity 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400" spc="-5" dirty="0">
                <a:solidFill>
                  <a:srgbClr val="124E5C"/>
                </a:solidFill>
                <a:latin typeface="Verdana"/>
                <a:cs typeface="Verdana"/>
              </a:rPr>
              <a:t>H=-ve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then the reaction</a:t>
            </a:r>
            <a:r>
              <a:rPr sz="2400" spc="-7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is  exothermic.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7725" y="3457638"/>
            <a:ext cx="3903345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200" b="1" spc="-5" dirty="0">
                <a:solidFill>
                  <a:srgbClr val="0000FF"/>
                </a:solidFill>
                <a:latin typeface="Comic Sans MS"/>
                <a:cs typeface="Comic Sans MS"/>
              </a:rPr>
              <a:t>Thank</a:t>
            </a:r>
            <a:r>
              <a:rPr sz="6200" b="1" spc="-95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sz="6200" b="1" spc="-5" dirty="0">
                <a:solidFill>
                  <a:srgbClr val="0000FF"/>
                </a:solidFill>
                <a:latin typeface="Comic Sans MS"/>
                <a:cs typeface="Comic Sans MS"/>
              </a:rPr>
              <a:t>you</a:t>
            </a:r>
            <a:endParaRPr sz="6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8225" y="1711325"/>
            <a:ext cx="353250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731B46"/>
                </a:solidFill>
                <a:latin typeface="Comic Sans MS"/>
                <a:cs typeface="Comic Sans MS"/>
              </a:rPr>
              <a:t>CONTENTS</a:t>
            </a:r>
            <a:endParaRPr sz="48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140075"/>
            <a:ext cx="6164580" cy="285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3300" b="1" dirty="0">
                <a:solidFill>
                  <a:srgbClr val="B45E05"/>
                </a:solidFill>
                <a:latin typeface="Trebuchet MS"/>
                <a:cs typeface="Trebuchet MS"/>
              </a:rPr>
              <a:t>First law of</a:t>
            </a:r>
            <a:r>
              <a:rPr sz="3300" b="1" spc="-100" dirty="0">
                <a:solidFill>
                  <a:srgbClr val="B45E05"/>
                </a:solidFill>
                <a:latin typeface="Trebuchet MS"/>
                <a:cs typeface="Trebuchet MS"/>
              </a:rPr>
              <a:t> </a:t>
            </a:r>
            <a:r>
              <a:rPr sz="3300" b="1" dirty="0">
                <a:solidFill>
                  <a:srgbClr val="B45E05"/>
                </a:solidFill>
                <a:latin typeface="Trebuchet MS"/>
                <a:cs typeface="Trebuchet MS"/>
              </a:rPr>
              <a:t>Thermodynamics</a:t>
            </a:r>
            <a:endParaRPr sz="3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B45E05"/>
              </a:buClr>
              <a:buFont typeface="Arial"/>
              <a:buChar char="●"/>
            </a:pPr>
            <a:endParaRPr sz="44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3300" b="1" dirty="0">
                <a:solidFill>
                  <a:srgbClr val="B45E05"/>
                </a:solidFill>
                <a:latin typeface="Trebuchet MS"/>
                <a:cs typeface="Trebuchet MS"/>
              </a:rPr>
              <a:t>Internal</a:t>
            </a:r>
            <a:r>
              <a:rPr sz="3300" b="1" spc="-5" dirty="0">
                <a:solidFill>
                  <a:srgbClr val="B45E05"/>
                </a:solidFill>
                <a:latin typeface="Trebuchet MS"/>
                <a:cs typeface="Trebuchet MS"/>
              </a:rPr>
              <a:t> </a:t>
            </a:r>
            <a:r>
              <a:rPr sz="3300" b="1" dirty="0">
                <a:solidFill>
                  <a:srgbClr val="B45E05"/>
                </a:solidFill>
                <a:latin typeface="Trebuchet MS"/>
                <a:cs typeface="Trebuchet MS"/>
              </a:rPr>
              <a:t>energy</a:t>
            </a:r>
            <a:endParaRPr sz="3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45E05"/>
              </a:buClr>
              <a:buFont typeface="Arial"/>
              <a:buChar char="●"/>
            </a:pPr>
            <a:endParaRPr sz="44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3300" b="1" dirty="0">
                <a:solidFill>
                  <a:srgbClr val="B45E05"/>
                </a:solidFill>
                <a:latin typeface="Trebuchet MS"/>
                <a:cs typeface="Trebuchet MS"/>
              </a:rPr>
              <a:t>Enthalpy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725" y="1816100"/>
            <a:ext cx="54381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37751C"/>
                </a:solidFill>
                <a:latin typeface="Comic Sans MS"/>
                <a:cs typeface="Comic Sans MS"/>
              </a:rPr>
              <a:t>Thermodynamics</a:t>
            </a:r>
            <a:endParaRPr sz="5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3577272"/>
            <a:ext cx="8658225" cy="242125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3600" b="1" dirty="0">
                <a:solidFill>
                  <a:srgbClr val="A64D78"/>
                </a:solidFill>
                <a:latin typeface="Comic Sans MS"/>
                <a:cs typeface="Comic Sans MS"/>
              </a:rPr>
              <a:t>Definition:-</a:t>
            </a:r>
            <a:endParaRPr sz="3600">
              <a:latin typeface="Comic Sans MS"/>
              <a:cs typeface="Comic Sans MS"/>
            </a:endParaRPr>
          </a:p>
          <a:p>
            <a:pPr marL="12700" marR="5080">
              <a:lnSpc>
                <a:spcPct val="114599"/>
              </a:lnSpc>
              <a:spcBef>
                <a:spcPts val="285"/>
              </a:spcBef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The term thermodynamics is made up of two words  thermo means heat and dynamic means motion leading  to work as it is a branch of science which deals with  conversion of heat into mechanical work and vice</a:t>
            </a:r>
            <a:r>
              <a:rPr sz="2400" spc="-10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versa.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38425" y="2562225"/>
            <a:ext cx="5410200" cy="57150"/>
          </a:xfrm>
          <a:custGeom>
            <a:avLst/>
            <a:gdLst/>
            <a:ahLst/>
            <a:cxnLst/>
            <a:rect l="l" t="t" r="r" b="b"/>
            <a:pathLst>
              <a:path w="5410200" h="57150">
                <a:moveTo>
                  <a:pt x="5410200" y="57150"/>
                </a:moveTo>
                <a:lnTo>
                  <a:pt x="0" y="57150"/>
                </a:lnTo>
                <a:lnTo>
                  <a:pt x="0" y="0"/>
                </a:lnTo>
                <a:lnTo>
                  <a:pt x="5410200" y="0"/>
                </a:lnTo>
                <a:lnTo>
                  <a:pt x="5410200" y="57150"/>
                </a:lnTo>
                <a:close/>
              </a:path>
            </a:pathLst>
          </a:custGeom>
          <a:solidFill>
            <a:srgbClr val="37751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807078"/>
            <a:ext cx="6454775" cy="12255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3400" u="heavy" spc="-850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b="1" u="heavy" spc="-5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First law of</a:t>
            </a:r>
            <a:r>
              <a:rPr sz="3400" b="1" u="heavy" spc="-55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 </a:t>
            </a:r>
            <a:r>
              <a:rPr sz="3400" b="1" u="heavy" spc="-5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thermodynamics:-</a:t>
            </a:r>
            <a:endParaRPr sz="3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3400" u="heavy" spc="-850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b="1" u="heavy" spc="-5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Different statements of</a:t>
            </a:r>
            <a:r>
              <a:rPr sz="3400" b="1" u="heavy" spc="-50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 </a:t>
            </a:r>
            <a:r>
              <a:rPr sz="3400" b="1" u="heavy" spc="10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law</a:t>
            </a:r>
            <a:endParaRPr sz="3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2458085"/>
            <a:ext cx="8797925" cy="379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8465">
              <a:lnSpc>
                <a:spcPct val="114599"/>
              </a:lnSpc>
              <a:spcBef>
                <a:spcPts val="100"/>
              </a:spcBef>
              <a:buSzPct val="95833"/>
              <a:buAutoNum type="arabicPeriod"/>
              <a:tabLst>
                <a:tab pos="318135" algn="l"/>
              </a:tabLst>
            </a:pPr>
            <a:r>
              <a:rPr sz="2400" dirty="0">
                <a:solidFill>
                  <a:srgbClr val="0A5394"/>
                </a:solidFill>
                <a:latin typeface="Verdana"/>
                <a:cs typeface="Verdana"/>
              </a:rPr>
              <a:t>The first law of thermodynamics is simply the law of  conservation of energy that is energy can neither be  created nor be destroyed but it can be converted</a:t>
            </a:r>
            <a:r>
              <a:rPr sz="2400" spc="-100" dirty="0">
                <a:solidFill>
                  <a:srgbClr val="0A5394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A5394"/>
                </a:solidFill>
                <a:latin typeface="Verdana"/>
                <a:cs typeface="Verdana"/>
              </a:rPr>
              <a:t>from  one form to</a:t>
            </a:r>
            <a:r>
              <a:rPr sz="2400" spc="-10" dirty="0">
                <a:solidFill>
                  <a:srgbClr val="0A5394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A5394"/>
                </a:solidFill>
                <a:latin typeface="Verdana"/>
                <a:cs typeface="Verdana"/>
              </a:rPr>
              <a:t>another.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A5394"/>
              </a:buClr>
              <a:buFont typeface="Verdana"/>
              <a:buAutoNum type="arabicPeriod"/>
            </a:pPr>
            <a:endParaRPr sz="2700">
              <a:latin typeface="Verdana"/>
              <a:cs typeface="Verdana"/>
            </a:endParaRPr>
          </a:p>
          <a:p>
            <a:pPr marL="12700" marR="5080">
              <a:lnSpc>
                <a:spcPct val="114599"/>
              </a:lnSpc>
              <a:buSzPct val="95833"/>
              <a:buAutoNum type="arabicPeriod"/>
              <a:tabLst>
                <a:tab pos="424815" algn="l"/>
              </a:tabLst>
            </a:pPr>
            <a:r>
              <a:rPr sz="2400" dirty="0">
                <a:solidFill>
                  <a:srgbClr val="0A5394"/>
                </a:solidFill>
                <a:latin typeface="Verdana"/>
                <a:cs typeface="Verdana"/>
              </a:rPr>
              <a:t>There is an exact equivalence between heat and work  that is a quantity of some form of energy disappears</a:t>
            </a:r>
            <a:r>
              <a:rPr sz="2400" spc="-100" dirty="0">
                <a:solidFill>
                  <a:srgbClr val="0A5394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A5394"/>
                </a:solidFill>
                <a:latin typeface="Verdana"/>
                <a:cs typeface="Verdana"/>
              </a:rPr>
              <a:t>and  exactly equivalent amount of a some other form of  energy will</a:t>
            </a:r>
            <a:r>
              <a:rPr sz="2400" spc="-5" dirty="0">
                <a:solidFill>
                  <a:srgbClr val="0A5394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A5394"/>
                </a:solidFill>
                <a:latin typeface="Verdana"/>
                <a:cs typeface="Verdana"/>
              </a:rPr>
              <a:t>appear.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282052"/>
            <a:ext cx="8827135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100"/>
              </a:spcBef>
              <a:buAutoNum type="arabicPeriod" startAt="3"/>
              <a:tabLst>
                <a:tab pos="459105" algn="l"/>
              </a:tabLst>
            </a:pPr>
            <a:r>
              <a:rPr sz="2600" spc="-5" dirty="0">
                <a:solidFill>
                  <a:srgbClr val="0A5394"/>
                </a:solidFill>
                <a:latin typeface="Verdana"/>
                <a:cs typeface="Verdana"/>
              </a:rPr>
              <a:t>It is impossible to construct </a:t>
            </a:r>
            <a:r>
              <a:rPr sz="2600" dirty="0">
                <a:solidFill>
                  <a:srgbClr val="0A5394"/>
                </a:solidFill>
                <a:latin typeface="Verdana"/>
                <a:cs typeface="Verdana"/>
              </a:rPr>
              <a:t>a </a:t>
            </a:r>
            <a:r>
              <a:rPr sz="2600" spc="-5" dirty="0">
                <a:solidFill>
                  <a:srgbClr val="0A5394"/>
                </a:solidFill>
                <a:latin typeface="Verdana"/>
                <a:cs typeface="Verdana"/>
              </a:rPr>
              <a:t>perpectual motion  machine that could produce work without consuming  any</a:t>
            </a:r>
            <a:r>
              <a:rPr sz="2600" spc="-10" dirty="0">
                <a:solidFill>
                  <a:srgbClr val="0A5394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0A5394"/>
                </a:solidFill>
                <a:latin typeface="Verdana"/>
                <a:cs typeface="Verdana"/>
              </a:rPr>
              <a:t>energy.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A5394"/>
              </a:buClr>
              <a:buFont typeface="Verdana"/>
              <a:buAutoNum type="arabicPeriod" startAt="3"/>
            </a:pPr>
            <a:endParaRPr sz="2950">
              <a:latin typeface="Verdana"/>
              <a:cs typeface="Verdana"/>
            </a:endParaRPr>
          </a:p>
          <a:p>
            <a:pPr marL="12700" marR="497840">
              <a:lnSpc>
                <a:spcPct val="115399"/>
              </a:lnSpc>
              <a:buAutoNum type="arabicPeriod" startAt="3"/>
              <a:tabLst>
                <a:tab pos="459105" algn="l"/>
              </a:tabLst>
            </a:pPr>
            <a:r>
              <a:rPr sz="2600" spc="-5" dirty="0">
                <a:solidFill>
                  <a:srgbClr val="0A5394"/>
                </a:solidFill>
                <a:latin typeface="Verdana"/>
                <a:cs typeface="Verdana"/>
              </a:rPr>
              <a:t>The sum of energies of the system and the  surroundings remains constant however energy is  shared differently between the</a:t>
            </a:r>
            <a:r>
              <a:rPr sz="2600" spc="-20" dirty="0">
                <a:solidFill>
                  <a:srgbClr val="0A5394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0A5394"/>
                </a:solidFill>
                <a:latin typeface="Verdana"/>
                <a:cs typeface="Verdana"/>
              </a:rPr>
              <a:t>two.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A5394"/>
              </a:buClr>
              <a:buFont typeface="Verdana"/>
              <a:buAutoNum type="arabicPeriod" startAt="3"/>
            </a:pPr>
            <a:endParaRPr sz="2950">
              <a:latin typeface="Verdana"/>
              <a:cs typeface="Verdana"/>
            </a:endParaRPr>
          </a:p>
          <a:p>
            <a:pPr marL="12700" marR="522605" algn="just">
              <a:lnSpc>
                <a:spcPct val="115399"/>
              </a:lnSpc>
              <a:buAutoNum type="arabicPeriod" startAt="3"/>
              <a:tabLst>
                <a:tab pos="459105" algn="l"/>
              </a:tabLst>
            </a:pPr>
            <a:r>
              <a:rPr sz="2600" spc="-5" dirty="0">
                <a:solidFill>
                  <a:srgbClr val="0A5394"/>
                </a:solidFill>
                <a:latin typeface="Verdana"/>
                <a:cs typeface="Verdana"/>
              </a:rPr>
              <a:t>The total energy of an isolated system remains  constant although it can change from one form to  another.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811517"/>
            <a:ext cx="8215630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b="1" i="1" spc="-405" dirty="0">
                <a:solidFill>
                  <a:srgbClr val="37751C"/>
                </a:solidFill>
                <a:latin typeface="Book Antiqua"/>
                <a:cs typeface="Book Antiqua"/>
              </a:rPr>
              <a:t>Mathematical </a:t>
            </a:r>
            <a:r>
              <a:rPr sz="3200" b="1" i="1" spc="-420" dirty="0">
                <a:solidFill>
                  <a:srgbClr val="37751C"/>
                </a:solidFill>
                <a:latin typeface="Book Antiqua"/>
                <a:cs typeface="Book Antiqua"/>
              </a:rPr>
              <a:t>form </a:t>
            </a:r>
            <a:r>
              <a:rPr sz="3200" b="1" i="1" spc="-370" dirty="0">
                <a:solidFill>
                  <a:srgbClr val="37751C"/>
                </a:solidFill>
                <a:latin typeface="Book Antiqua"/>
                <a:cs typeface="Book Antiqua"/>
              </a:rPr>
              <a:t>of </a:t>
            </a:r>
            <a:r>
              <a:rPr sz="3200" b="1" i="1" spc="-229" dirty="0">
                <a:solidFill>
                  <a:srgbClr val="37751C"/>
                </a:solidFill>
                <a:latin typeface="Book Antiqua"/>
                <a:cs typeface="Book Antiqua"/>
              </a:rPr>
              <a:t>first </a:t>
            </a:r>
            <a:r>
              <a:rPr sz="3200" b="1" i="1" spc="-625" dirty="0">
                <a:solidFill>
                  <a:srgbClr val="37751C"/>
                </a:solidFill>
                <a:latin typeface="Book Antiqua"/>
                <a:cs typeface="Book Antiqua"/>
              </a:rPr>
              <a:t>law </a:t>
            </a:r>
            <a:r>
              <a:rPr sz="3200" b="1" i="1" spc="-370" dirty="0">
                <a:solidFill>
                  <a:srgbClr val="37751C"/>
                </a:solidFill>
                <a:latin typeface="Book Antiqua"/>
                <a:cs typeface="Book Antiqua"/>
              </a:rPr>
              <a:t>of </a:t>
            </a:r>
            <a:r>
              <a:rPr sz="3200" b="1" i="1" spc="-440" dirty="0">
                <a:solidFill>
                  <a:srgbClr val="37751C"/>
                </a:solidFill>
                <a:latin typeface="Book Antiqua"/>
                <a:cs typeface="Book Antiqua"/>
              </a:rPr>
              <a:t>thermodynamics </a:t>
            </a:r>
            <a:r>
              <a:rPr sz="3200" b="1" i="1" spc="-375" dirty="0">
                <a:solidFill>
                  <a:srgbClr val="37751C"/>
                </a:solidFill>
                <a:latin typeface="Book Antiqua"/>
                <a:cs typeface="Book Antiqua"/>
              </a:rPr>
              <a:t>is </a:t>
            </a:r>
            <a:r>
              <a:rPr sz="3200" b="1" i="1" spc="-459" dirty="0">
                <a:solidFill>
                  <a:srgbClr val="37751C"/>
                </a:solidFill>
                <a:latin typeface="Book Antiqua"/>
                <a:cs typeface="Book Antiqua"/>
              </a:rPr>
              <a:t>given  </a:t>
            </a:r>
            <a:r>
              <a:rPr sz="3200" b="1" i="1" spc="-560" dirty="0">
                <a:solidFill>
                  <a:srgbClr val="37751C"/>
                </a:solidFill>
                <a:latin typeface="Book Antiqua"/>
                <a:cs typeface="Book Antiqua"/>
              </a:rPr>
              <a:t>below</a:t>
            </a:r>
            <a:endParaRPr sz="3200">
              <a:latin typeface="Book Antiqua"/>
              <a:cs typeface="Book Antiqu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3450" y="2619375"/>
            <a:ext cx="8201025" cy="3848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765501"/>
            <a:ext cx="8867140" cy="1965960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3500" u="heavy" spc="-875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500" u="heavy" spc="-5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Internal energy</a:t>
            </a:r>
            <a:r>
              <a:rPr sz="3500" u="heavy" spc="-10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 </a:t>
            </a:r>
            <a:r>
              <a:rPr sz="3500" u="heavy" spc="-5" dirty="0">
                <a:solidFill>
                  <a:srgbClr val="37751C"/>
                </a:solidFill>
                <a:uFill>
                  <a:solidFill>
                    <a:srgbClr val="37751C"/>
                  </a:solidFill>
                </a:uFill>
                <a:latin typeface="Comic Sans MS"/>
                <a:cs typeface="Comic Sans MS"/>
              </a:rPr>
              <a:t>(U):-</a:t>
            </a:r>
            <a:endParaRPr sz="3500">
              <a:latin typeface="Comic Sans MS"/>
              <a:cs typeface="Comic Sans MS"/>
            </a:endParaRPr>
          </a:p>
          <a:p>
            <a:pPr marL="12700" marR="5080">
              <a:lnSpc>
                <a:spcPct val="114599"/>
              </a:lnSpc>
              <a:spcBef>
                <a:spcPts val="229"/>
              </a:spcBef>
            </a:pPr>
            <a:r>
              <a:rPr dirty="0"/>
              <a:t>1.Every substance is associated with a definite amount</a:t>
            </a:r>
            <a:r>
              <a:rPr spc="-100" dirty="0"/>
              <a:t> </a:t>
            </a:r>
            <a:r>
              <a:rPr dirty="0"/>
              <a:t>of  energy which depends upon its chemical nature as well  as upon its temperature, pressure and</a:t>
            </a:r>
            <a:r>
              <a:rPr spc="-30" dirty="0"/>
              <a:t> </a:t>
            </a:r>
            <a:r>
              <a:rPr dirty="0"/>
              <a:t>volume.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3124835"/>
            <a:ext cx="8719820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6680">
              <a:lnSpc>
                <a:spcPct val="114599"/>
              </a:lnSpc>
              <a:spcBef>
                <a:spcPts val="100"/>
              </a:spcBef>
              <a:buSzPct val="95833"/>
              <a:buAutoNum type="arabicPeriod" startAt="2"/>
              <a:tabLst>
                <a:tab pos="425450" algn="l"/>
              </a:tabLst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This energy is known as internal energy the exact  magnitude of this energy is not known but the internal  energy of a substance or a system is a definite quantity  and it is a function only of the state of the system at</a:t>
            </a:r>
            <a:r>
              <a:rPr sz="2400" spc="-10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the  given the moment irrespective of the manner in which  the state has been brought</a:t>
            </a:r>
            <a:r>
              <a:rPr sz="2400" spc="-1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about.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24E5C"/>
              </a:buClr>
              <a:buFont typeface="Verdana"/>
              <a:buAutoNum type="arabicPeriod" startAt="2"/>
            </a:pPr>
            <a:endParaRPr sz="3050">
              <a:latin typeface="Verdana"/>
              <a:cs typeface="Verdana"/>
            </a:endParaRPr>
          </a:p>
          <a:p>
            <a:pPr marL="424180" indent="-412115">
              <a:lnSpc>
                <a:spcPct val="100000"/>
              </a:lnSpc>
              <a:buSzPct val="95833"/>
              <a:buAutoNum type="arabicPeriod" startAt="2"/>
              <a:tabLst>
                <a:tab pos="424815" algn="l"/>
              </a:tabLst>
            </a:pP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It is a denoted by the letter U or</a:t>
            </a:r>
            <a:r>
              <a:rPr sz="2400" spc="-2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124E5C"/>
                </a:solidFill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1304988"/>
            <a:ext cx="50933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37751C"/>
                </a:solidFill>
                <a:latin typeface="Comic Sans MS"/>
                <a:cs typeface="Comic Sans MS"/>
              </a:rPr>
              <a:t>Change in internal</a:t>
            </a:r>
            <a:r>
              <a:rPr sz="3200" spc="-80" dirty="0">
                <a:solidFill>
                  <a:srgbClr val="37751C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37751C"/>
                </a:solidFill>
                <a:latin typeface="Comic Sans MS"/>
                <a:cs typeface="Comic Sans MS"/>
              </a:rPr>
              <a:t>energy:-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0" marR="1108710" indent="-228600">
              <a:lnSpc>
                <a:spcPct val="115399"/>
              </a:lnSpc>
              <a:spcBef>
                <a:spcPts val="100"/>
              </a:spcBef>
              <a:buFont typeface="Arial"/>
              <a:buChar char="●"/>
              <a:tabLst>
                <a:tab pos="400050" algn="l"/>
              </a:tabLst>
            </a:pPr>
            <a:r>
              <a:rPr spc="-5" dirty="0"/>
              <a:t>Let UAand UB are the internal energies of </a:t>
            </a:r>
            <a:r>
              <a:rPr dirty="0"/>
              <a:t>a  </a:t>
            </a:r>
            <a:r>
              <a:rPr spc="-5" dirty="0"/>
              <a:t>system at state </a:t>
            </a:r>
            <a:r>
              <a:rPr dirty="0"/>
              <a:t>A </a:t>
            </a:r>
            <a:r>
              <a:rPr spc="-5" dirty="0"/>
              <a:t>and state</a:t>
            </a:r>
            <a:r>
              <a:rPr spc="-30" dirty="0"/>
              <a:t> </a:t>
            </a:r>
            <a:r>
              <a:rPr spc="-5" dirty="0"/>
              <a:t>B.</a:t>
            </a:r>
          </a:p>
          <a:p>
            <a:pPr marL="158750">
              <a:lnSpc>
                <a:spcPct val="100000"/>
              </a:lnSpc>
              <a:spcBef>
                <a:spcPts val="10"/>
              </a:spcBef>
              <a:buClr>
                <a:srgbClr val="124E5C"/>
              </a:buClr>
              <a:buFont typeface="Arial"/>
              <a:buChar char="●"/>
            </a:pPr>
            <a:endParaRPr sz="2950"/>
          </a:p>
          <a:p>
            <a:pPr marL="400050" marR="5080" indent="-228600">
              <a:lnSpc>
                <a:spcPct val="115399"/>
              </a:lnSpc>
              <a:buClr>
                <a:srgbClr val="124E5C"/>
              </a:buClr>
              <a:buFont typeface="Arial"/>
              <a:buChar char="●"/>
              <a:tabLst>
                <a:tab pos="515620" algn="l"/>
                <a:tab pos="516255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spc="-5" dirty="0"/>
              <a:t>suppose the system while undergoing change  from state </a:t>
            </a:r>
            <a:r>
              <a:rPr dirty="0"/>
              <a:t>A </a:t>
            </a:r>
            <a:r>
              <a:rPr spc="-5" dirty="0"/>
              <a:t>to state </a:t>
            </a:r>
            <a:r>
              <a:rPr dirty="0"/>
              <a:t>B </a:t>
            </a:r>
            <a:r>
              <a:rPr spc="-5" dirty="0"/>
              <a:t>absorbs some </a:t>
            </a:r>
            <a:r>
              <a:rPr dirty="0"/>
              <a:t>q </a:t>
            </a:r>
            <a:r>
              <a:rPr spc="-5" dirty="0"/>
              <a:t>amount of  heat and also performs some work</a:t>
            </a:r>
            <a:r>
              <a:rPr spc="-25" dirty="0"/>
              <a:t> </a:t>
            </a:r>
            <a:r>
              <a:rPr spc="-5" dirty="0"/>
              <a:t>w.</a:t>
            </a:r>
          </a:p>
          <a:p>
            <a:pPr marL="158750">
              <a:lnSpc>
                <a:spcPct val="100000"/>
              </a:lnSpc>
              <a:spcBef>
                <a:spcPts val="10"/>
              </a:spcBef>
              <a:buClr>
                <a:srgbClr val="124E5C"/>
              </a:buClr>
              <a:buFont typeface="Arial"/>
              <a:buChar char="●"/>
            </a:pPr>
            <a:endParaRPr sz="3350"/>
          </a:p>
          <a:p>
            <a:pPr marL="400050" indent="-228600">
              <a:lnSpc>
                <a:spcPct val="100000"/>
              </a:lnSpc>
              <a:buFont typeface="Arial"/>
              <a:buChar char="●"/>
              <a:tabLst>
                <a:tab pos="400050" algn="l"/>
              </a:tabLst>
            </a:pPr>
            <a:r>
              <a:rPr spc="-5" dirty="0"/>
              <a:t>The mathematical form is given</a:t>
            </a:r>
            <a:r>
              <a:rPr spc="-25" dirty="0"/>
              <a:t> </a:t>
            </a:r>
            <a:r>
              <a:rPr spc="-5" dirty="0"/>
              <a:t>below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343088"/>
            <a:ext cx="7048500" cy="349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9280" indent="-577215">
              <a:lnSpc>
                <a:spcPct val="100000"/>
              </a:lnSpc>
              <a:spcBef>
                <a:spcPts val="100"/>
              </a:spcBef>
              <a:buSzPct val="81250"/>
              <a:buFont typeface="Arial"/>
              <a:buChar char="●"/>
              <a:tabLst>
                <a:tab pos="589280" algn="l"/>
                <a:tab pos="589915" algn="l"/>
              </a:tabLst>
            </a:pP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U=q+w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124E5C"/>
              </a:buClr>
              <a:buFont typeface="Arial"/>
              <a:buChar char="●"/>
            </a:pPr>
            <a:endParaRPr sz="42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●"/>
              <a:tabLst>
                <a:tab pos="241300" algn="l"/>
              </a:tabLst>
            </a:pP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Here </a:t>
            </a:r>
            <a:r>
              <a:rPr sz="3200" spc="-5" dirty="0">
                <a:solidFill>
                  <a:srgbClr val="124E5C"/>
                </a:solidFill>
                <a:latin typeface="Times New Roman"/>
                <a:cs typeface="Times New Roman"/>
              </a:rPr>
              <a:t>Δ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U is the change in internal</a:t>
            </a:r>
            <a:r>
              <a:rPr sz="2600" spc="-6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energy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24E5C"/>
              </a:buClr>
              <a:buFont typeface="Arial"/>
              <a:buChar char="●"/>
            </a:pPr>
            <a:endParaRPr sz="3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●"/>
              <a:tabLst>
                <a:tab pos="241300" algn="l"/>
              </a:tabLst>
            </a:pPr>
            <a:r>
              <a:rPr sz="2600" dirty="0">
                <a:solidFill>
                  <a:srgbClr val="124E5C"/>
                </a:solidFill>
                <a:latin typeface="Verdana"/>
                <a:cs typeface="Verdana"/>
              </a:rPr>
              <a:t>q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amount of heat supplied to the</a:t>
            </a:r>
            <a:r>
              <a:rPr sz="2600" spc="-75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system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24E5C"/>
              </a:buClr>
              <a:buFont typeface="Arial"/>
              <a:buChar char="●"/>
            </a:pPr>
            <a:endParaRPr sz="335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●"/>
              <a:tabLst>
                <a:tab pos="241300" algn="l"/>
              </a:tabLst>
            </a:pPr>
            <a:r>
              <a:rPr sz="2600" dirty="0">
                <a:solidFill>
                  <a:srgbClr val="124E5C"/>
                </a:solidFill>
                <a:latin typeface="Verdana"/>
                <a:cs typeface="Verdana"/>
              </a:rPr>
              <a:t>W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is the work</a:t>
            </a:r>
            <a:r>
              <a:rPr sz="2600" spc="-20" dirty="0">
                <a:solidFill>
                  <a:srgbClr val="124E5C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124E5C"/>
                </a:solidFill>
                <a:latin typeface="Verdana"/>
                <a:cs typeface="Verdana"/>
              </a:rPr>
              <a:t>done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Office PowerPoint</Application>
  <PresentationFormat>Custom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 Antiqua</vt:lpstr>
      <vt:lpstr>Calibri</vt:lpstr>
      <vt:lpstr>Comic Sans MS</vt:lpstr>
      <vt:lpstr>Maiandra GD</vt:lpstr>
      <vt:lpstr>Times New Roman</vt:lpstr>
      <vt:lpstr>Trebuchet MS</vt:lpstr>
      <vt:lpstr>Verdana</vt:lpstr>
      <vt:lpstr>Office Theme</vt:lpstr>
      <vt:lpstr>III YEAR</vt:lpstr>
      <vt:lpstr>CONTENTS</vt:lpstr>
      <vt:lpstr>Thermodynamics</vt:lpstr>
      <vt:lpstr> First law of thermodynamics:-  Different statements of law</vt:lpstr>
      <vt:lpstr>PowerPoint Presentation</vt:lpstr>
      <vt:lpstr>Mathematical form of first law of thermodynamics is given  below</vt:lpstr>
      <vt:lpstr> Internal energy (U):- 1.Every substance is associated with a definite amount of  energy which depends upon its chemical nature as well  as upon its temperature, pressure and volume.</vt:lpstr>
      <vt:lpstr>Change in internal energy:-</vt:lpstr>
      <vt:lpstr>PowerPoint Presentation</vt:lpstr>
      <vt:lpstr>PowerPoint Presentation</vt:lpstr>
      <vt:lpstr> Enthalpy:-</vt:lpstr>
      <vt:lpstr>Suppose a system of volume VA expands to volume VB  at constant pressure then the work done by the system  will be given by W=-P(VB-VA)  1</vt:lpstr>
      <vt:lpstr>Here</vt:lpstr>
      <vt:lpstr>The quantity U+PV is known as enthalpy of the system  and is denoted by H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YEAR</dc:title>
  <cp:lastModifiedBy>NAGA SUBRAHMANYESWARA SWAMI KARANAM</cp:lastModifiedBy>
  <cp:revision>1</cp:revision>
  <dcterms:modified xsi:type="dcterms:W3CDTF">2020-08-23T07:50:22Z</dcterms:modified>
</cp:coreProperties>
</file>